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74" r:id="rId4"/>
    <p:sldId id="298" r:id="rId5"/>
    <p:sldId id="646" r:id="rId6"/>
    <p:sldId id="277" r:id="rId7"/>
    <p:sldId id="306" r:id="rId8"/>
    <p:sldId id="622" r:id="rId9"/>
    <p:sldId id="649" r:id="rId10"/>
    <p:sldId id="647" r:id="rId11"/>
    <p:sldId id="648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en, Edward" initials="CE" lastIdx="3" clrIdx="0">
    <p:extLst>
      <p:ext uri="{19B8F6BF-5375-455C-9EA6-DF929625EA0E}">
        <p15:presenceInfo xmlns:p15="http://schemas.microsoft.com/office/powerpoint/2012/main" userId="S-1-5-21-3164253979-2990856444-2255475102-14053678" providerId="AD"/>
      </p:ext>
    </p:extLst>
  </p:cmAuthor>
  <p:cmAuthor id="2" name="Sinclair, Andrew" initials="SA" lastIdx="3" clrIdx="1">
    <p:extLst>
      <p:ext uri="{19B8F6BF-5375-455C-9EA6-DF929625EA0E}">
        <p15:presenceInfo xmlns:p15="http://schemas.microsoft.com/office/powerpoint/2012/main" userId="S::ASinclair@azdes.gov::6b832329-4210-47fc-ab7b-4de6f45c4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9T14:25:41.938" idx="2">
    <p:pos x="6683" y="3047"/>
    <p:text>Rephrased "receive a maximum benefit"</p:text>
    <p:extLst>
      <p:ext uri="{C676402C-5697-4E1C-873F-D02D1690AC5C}">
        <p15:threadingInfo xmlns:p15="http://schemas.microsoft.com/office/powerpoint/2012/main" timeZoneBias="420"/>
      </p:ext>
    </p:extLst>
  </p:cm>
  <p:cm authorId="2" dt="2020-05-19T16:08:47.886" idx="2">
    <p:pos x="6683" y="3143"/>
    <p:text>Okay</p:text>
    <p:extLst>
      <p:ext uri="{C676402C-5697-4E1C-873F-D02D1690AC5C}">
        <p15:threadingInfo xmlns:p15="http://schemas.microsoft.com/office/powerpoint/2012/main" timeZoneBias="420">
          <p15:parentCm authorId="1" idx="2"/>
        </p15:threadingInfo>
      </p:ext>
    </p:extLst>
  </p:cm>
  <p:cm authorId="1" dt="2020-05-19T14:26:16.103" idx="3">
    <p:pos x="7231" y="3616"/>
    <p:text>Changed "within THAT" to "within A" 12-month period; supplemental has its own cycle, correct?</p:text>
    <p:extLst>
      <p:ext uri="{C676402C-5697-4E1C-873F-D02D1690AC5C}">
        <p15:threadingInfo xmlns:p15="http://schemas.microsoft.com/office/powerpoint/2012/main" timeZoneBias="420"/>
      </p:ext>
    </p:extLst>
  </p:cm>
  <p:cm authorId="2" dt="2020-05-19T16:08:53.435" idx="3">
    <p:pos x="7231" y="3712"/>
    <p:text>Okay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E3AB6-483C-4DAE-BE94-D0FF0E00E7D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979C9-3FC5-4238-913A-5B1C9557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SPEAKER:</a:t>
            </a:r>
          </a:p>
          <a:p>
            <a:endParaRPr lang="en-US" dirty="0"/>
          </a:p>
          <a:p>
            <a:r>
              <a:rPr lang="en-US" dirty="0"/>
              <a:t>These are the eleven C A As that serve the fifteen counties of Arizona.</a:t>
            </a:r>
          </a:p>
          <a:p>
            <a:endParaRPr lang="en-US" dirty="0"/>
          </a:p>
          <a:p>
            <a:r>
              <a:rPr lang="en-US" dirty="0"/>
              <a:t>To see which areas the agency represents, click the name of the agency.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note there is a twelfth limited purpose agency, Portable Practical education preparation incorporated, which serves farmworkers statewide. </a:t>
            </a:r>
          </a:p>
          <a:p>
            <a:endParaRPr lang="en-US" dirty="0"/>
          </a:p>
          <a:p>
            <a:r>
              <a:rPr lang="en-US" dirty="0"/>
              <a:t>Click the Next button when you are ready to continue.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Edward/Andy – In the CBT, I plan on adding an optional animation that will show an arrow pointing to the geographic area for each CAA when one of the blue buttons is clicked.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C8945-4BED-45AC-9452-BEC31B167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SPEAKER:</a:t>
            </a:r>
          </a:p>
          <a:p>
            <a:endParaRPr lang="en-US" dirty="0"/>
          </a:p>
          <a:p>
            <a:r>
              <a:rPr lang="en-US" dirty="0"/>
              <a:t>A C A </a:t>
            </a:r>
            <a:r>
              <a:rPr lang="en-US" dirty="0" err="1"/>
              <a:t>A</a:t>
            </a:r>
            <a:r>
              <a:rPr lang="en-US" dirty="0"/>
              <a:t> is unique because rather than most poverty related organizations that focus on specific areas of need, </a:t>
            </a:r>
            <a:r>
              <a:rPr lang="en-US" b="1" dirty="0"/>
              <a:t>(NOTE:  2</a:t>
            </a:r>
            <a:r>
              <a:rPr lang="en-US" b="1" baseline="30000" dirty="0"/>
              <a:t>nd</a:t>
            </a:r>
            <a:r>
              <a:rPr lang="en-US" b="1" dirty="0"/>
              <a:t> text box will Fade in here) </a:t>
            </a:r>
            <a:r>
              <a:rPr lang="en-US" dirty="0"/>
              <a:t>community action agencies work with their respective communities to address multiple needs through a comprehensive approach by developing partnerships with other community organizations.</a:t>
            </a:r>
          </a:p>
          <a:p>
            <a:endParaRPr lang="en-US" dirty="0"/>
          </a:p>
          <a:p>
            <a:r>
              <a:rPr lang="en-US" dirty="0"/>
              <a:t>It is the last part that is so very important.</a:t>
            </a:r>
          </a:p>
          <a:p>
            <a:endParaRPr lang="en-US" dirty="0"/>
          </a:p>
          <a:p>
            <a:r>
              <a:rPr lang="en-US" b="1" dirty="0"/>
              <a:t>(NOTE:  3rd text box will Fade in here) </a:t>
            </a:r>
            <a:r>
              <a:rPr lang="en-US" dirty="0"/>
              <a:t>Creating and developing partnerships with other community organizations or private companies can greatly increase the impact the C A </a:t>
            </a:r>
            <a:r>
              <a:rPr lang="en-US" dirty="0" err="1"/>
              <a:t>A</a:t>
            </a:r>
            <a:r>
              <a:rPr lang="en-US" dirty="0"/>
              <a:t> can have on the community.</a:t>
            </a:r>
          </a:p>
          <a:p>
            <a:endParaRPr lang="en-US" dirty="0"/>
          </a:p>
          <a:p>
            <a:r>
              <a:rPr lang="en-US" dirty="0"/>
              <a:t>We will discuss the scope of that impact later in this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C8945-4BED-45AC-9452-BEC31B167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Local solutions: triennial CAN requirement</a:t>
            </a:r>
            <a:endParaRPr lang="en-US" altLang="en-US" sz="2600" b="0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marL="0" indent="0" algn="just" eaLnBrk="1" hangingPunct="1">
              <a:buClr>
                <a:srgbClr val="9E0000"/>
              </a:buClr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chemeClr val="tx1"/>
                </a:solidFill>
                <a:latin typeface="Perpetua" panose="02020502060401020303" pitchFamily="18" charset="0"/>
              </a:rPr>
              <a:t>Maximum participation: explain</a:t>
            </a:r>
            <a:r>
              <a:rPr lang="en-US" altLang="en-US" sz="2600" baseline="0" dirty="0">
                <a:solidFill>
                  <a:schemeClr val="tx1"/>
                </a:solidFill>
                <a:latin typeface="Perpetua" panose="02020502060401020303" pitchFamily="18" charset="0"/>
              </a:rPr>
              <a:t> tripartite board in some detail</a:t>
            </a:r>
          </a:p>
          <a:p>
            <a:pPr marL="0" indent="0" algn="just" eaLnBrk="1" hangingPunct="1">
              <a:buClr>
                <a:srgbClr val="9E0000"/>
              </a:buClr>
              <a:buFont typeface="Arial" panose="020B0604020202020204" pitchFamily="34" charset="0"/>
              <a:buNone/>
            </a:pPr>
            <a:r>
              <a:rPr lang="en-US" altLang="en-US" sz="2600" baseline="0" dirty="0">
                <a:solidFill>
                  <a:schemeClr val="tx1"/>
                </a:solidFill>
                <a:latin typeface="Perpetua" panose="02020502060401020303" pitchFamily="18" charset="0"/>
              </a:rPr>
              <a:t>Performance management: ROMA, 58 organizational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C8945-4BED-45AC-9452-BEC31B1679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F23658-CB55-4097-BFDE-8FF55740955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91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F23658-CB55-4097-BFDE-8FF55740955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30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6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ark, plane, blue, airplane&#10;&#10;Description automatically generated">
            <a:extLst>
              <a:ext uri="{FF2B5EF4-FFF2-40B4-BE49-F238E27FC236}">
                <a16:creationId xmlns:a16="http://schemas.microsoft.com/office/drawing/2014/main" id="{0A5A497A-EE1A-4284-8695-A83E2D76B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49527" r="58201" b="40891"/>
          <a:stretch/>
        </p:blipFill>
        <p:spPr>
          <a:xfrm rot="5400000">
            <a:off x="-2896743" y="2896739"/>
            <a:ext cx="6858005" cy="10645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DE9C1-F932-41A2-A7A1-8D54A062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5716" y="639752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28EEA-5440-4748-BD9D-E5C42576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259" y="6117467"/>
            <a:ext cx="443552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0819A-362F-4D67-99DD-581109A4B0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5597B-B93F-44F7-8BCF-500CCF4B1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364776" y="997377"/>
            <a:ext cx="10827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192FB4CF-0447-4407-A3A5-D389454DC6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5012" y="1187356"/>
            <a:ext cx="10393903" cy="517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33C82-037B-4C9F-8A2E-B69A93183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4775" y="315248"/>
            <a:ext cx="10404139" cy="557588"/>
          </a:xfrm>
        </p:spPr>
        <p:txBody>
          <a:bodyPr/>
          <a:lstStyle>
            <a:lvl1pPr algn="r">
              <a:defRPr b="1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26502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A4A4-C738-49F5-BFBD-524AEDAED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41E45-9906-457F-B22B-AD53DF95E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04E5-A783-41B9-9563-638FCA7A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EAA9-24C7-4CD2-A5B3-EF64A4B99A68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DE2E4-EECE-40B8-AE00-B1C7B525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65BD2-AB44-4F0C-912B-A454D7C4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C5C8-4519-4348-8F2D-3BC638E3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E376-6A21-49D5-8FA6-B760176D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CB37C-C964-48D4-8B27-13A99CD6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340B-1F96-4A6D-9A19-2A7115BEB5E3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12727-3C88-426D-B5C8-E67C1833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1B46B-35EF-4935-A6F9-513B9E75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C723-192D-42F8-9077-638D9B5F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6D1F-6E86-4F42-BBE2-5A870FC0E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DDCC-E4B1-4508-8F21-9438F89F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045E-7E62-4A8B-AACE-F3EB88E03EBE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6CBE-70B2-4327-A9D1-12C84A86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13FC-C3AB-49D6-A235-6F67C6B3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3F1E-029C-443E-940B-4B382C01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9E78-6E83-4222-8619-E5C329B63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AA950-CAF5-4FA0-963A-4AAB7E614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F15FE-8EB4-4FE9-AD47-0DE2FF47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CF34-0CB0-4B9E-B1B1-267B2D8912E1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B2EF-9201-425A-AFE0-74958F8E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94580-682E-44AF-8288-4AA9CE37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CF8F-9EAE-4939-B770-2E4A3EB4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3B669-FB73-492C-A3CC-9A05155C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B5407-EE8F-49A9-8757-DE759E902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A0FE5-4FA0-40FF-8E6E-FE07F3753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A6EA6-F476-4F21-99E8-FCEA0DB70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C5AA8-DC3D-4136-8471-4EB6FA08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FB32-F7D4-4842-80E6-C2D3872F9E06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F88BF-1BDD-4AA0-B5FA-736E6376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DE5D0-28D6-462C-A4E3-D33CFB8A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9429-312B-4714-9617-4C971214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CE012-E33B-44EE-B6CD-245E918F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9EFF-84AA-4BD8-8412-793F788260DC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B40D5-0501-4091-AE6D-AAE46DE1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57755-5BC2-4A3F-809D-D0EF499B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C1F2B-D7EE-4F56-B937-95045FFA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A9F5-4F71-47AB-9F81-21A86636A97D}" type="datetime1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FD176-F3F8-435C-AEC0-48E48151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367CA-C3E4-4CFE-B0E7-646BDA5C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6C87-4A1D-4BEE-85AC-3FC0B31B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C050-A439-467C-A33E-C552B0D5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9B1A3-E3BE-467B-9D0A-4A3B77A8C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6EEC-7617-4759-8845-2DBCA9F7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26B5-B9EE-42D5-8FA0-3F104C008802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C96AE-B9F2-405B-9EE3-8CC04EB8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5C3DA-57E1-42C0-A85E-B6329737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A554-BC5D-4864-AD9E-203EFEBC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A5EA7-9BBE-4E44-9EE8-DF21DF602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DA24-F4EC-416C-9499-CE269206A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E4AFB-4881-4630-B0FE-880F286C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55-90B0-4961-BC7D-2E677D5E2234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90E32-71FE-4FFB-B9F4-7404CA0A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8EC36-2E44-4F77-B07A-8F3B8F8B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D4B0-9AE9-4A63-92C3-D3DFE2CB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251B0-640B-4375-80F2-42F538468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D3513-FD14-4D67-9FF3-8C1E3A65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1536-137B-41AD-A44D-C4B671938827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2C0F0-EE07-42B1-BE5B-5B0F4CE9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386EF-470D-46DD-A2FA-1925AA47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2EB15-B16F-4572-A01F-D64A84148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2D972-848E-4F6F-B0E0-FFBD5522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0967-1761-4E67-B9ED-1E17239F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EC7-F5F5-4371-A214-392406C67D5C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CB475-695D-4C68-A305-DDEFD726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EFEEF-1892-4C6B-B025-676A175C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ark, plane, blue, airplane&#10;&#10;Description automatically generated">
            <a:extLst>
              <a:ext uri="{FF2B5EF4-FFF2-40B4-BE49-F238E27FC236}">
                <a16:creationId xmlns:a16="http://schemas.microsoft.com/office/drawing/2014/main" id="{0A5A497A-EE1A-4284-8695-A83E2D76B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49527" r="58201" b="40891"/>
          <a:stretch/>
        </p:blipFill>
        <p:spPr>
          <a:xfrm rot="5400000">
            <a:off x="-2896743" y="2896739"/>
            <a:ext cx="6858005" cy="10645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DE9C1-F932-41A2-A7A1-8D54A062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5716" y="639752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28EEA-5440-4748-BD9D-E5C42576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259" y="6117467"/>
            <a:ext cx="443552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0819A-362F-4D67-99DD-581109A4B0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5597B-B93F-44F7-8BCF-500CCF4B1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364776" y="997377"/>
            <a:ext cx="10827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192FB4CF-0447-4407-A3A5-D389454DC6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5012" y="1187356"/>
            <a:ext cx="10393903" cy="517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33C82-037B-4C9F-8A2E-B69A93183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4775" y="315248"/>
            <a:ext cx="10404139" cy="557588"/>
          </a:xfrm>
        </p:spPr>
        <p:txBody>
          <a:bodyPr/>
          <a:lstStyle>
            <a:lvl1pPr algn="r">
              <a:defRPr b="1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49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4DC45-A4A4-45D4-8928-A00D1D30C5D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4A96-2167-4A44-ABBA-0B3E23EC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8562B-D689-4A78-A38D-42CDC470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BC3C-E161-4A71-82CD-F0C1B9B30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954F4-BEBC-413E-8FCD-0E6AB8983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FDA0-04E7-4AD8-BB91-CE1B0B04F72C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60C30-91F1-481A-A444-BEBB9F02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85A38-26EC-4390-862D-5D2A94B07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E329-FA4B-405E-A3B9-F7259B31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1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sinclair@azdes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FCE68-873C-416B-A5D6-D1C20BB75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5223" r="5889"/>
          <a:stretch/>
        </p:blipFill>
        <p:spPr>
          <a:xfrm>
            <a:off x="1524020" y="1"/>
            <a:ext cx="9143980" cy="6857999"/>
          </a:xfrm>
          <a:prstGeom prst="rect">
            <a:avLst/>
          </a:prstGeom>
          <a:effectLst>
            <a:softEdge rad="10668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31F3A-8484-4192-88C6-7280DACF0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700448"/>
            <a:ext cx="8001000" cy="416052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FFFFFF"/>
                </a:solidFill>
                <a:latin typeface="+mn-lt"/>
              </a:rPr>
              <a:t>Arizona Department of </a:t>
            </a:r>
            <a:br>
              <a:rPr lang="en-US" sz="4400" b="1" i="1" dirty="0">
                <a:solidFill>
                  <a:srgbClr val="FFFFFF"/>
                </a:solidFill>
                <a:latin typeface="+mn-lt"/>
              </a:rPr>
            </a:br>
            <a:r>
              <a:rPr lang="en-US" sz="4400" b="1" i="1" dirty="0">
                <a:solidFill>
                  <a:srgbClr val="FFFFFF"/>
                </a:solidFill>
                <a:latin typeface="+mn-lt"/>
              </a:rPr>
              <a:t>Economic Security</a:t>
            </a:r>
            <a:br>
              <a:rPr lang="en-US" sz="3300" dirty="0">
                <a:solidFill>
                  <a:srgbClr val="FFFFFF"/>
                </a:solidFill>
                <a:latin typeface="+mn-lt"/>
              </a:rPr>
            </a:br>
            <a:br>
              <a:rPr lang="en-US" sz="3300" dirty="0">
                <a:solidFill>
                  <a:srgbClr val="FFFFFF"/>
                </a:solidFill>
                <a:latin typeface="+mn-lt"/>
              </a:rPr>
            </a:br>
            <a:br>
              <a:rPr lang="en-US" sz="3300" dirty="0">
                <a:solidFill>
                  <a:srgbClr val="FFFFFF"/>
                </a:solidFill>
                <a:latin typeface="+mn-lt"/>
              </a:rPr>
            </a:br>
            <a:r>
              <a:rPr lang="en-US" sz="3300" b="1" i="1" dirty="0">
                <a:solidFill>
                  <a:srgbClr val="FFFFFF"/>
                </a:solidFill>
                <a:latin typeface="+mn-lt"/>
              </a:rPr>
              <a:t>Poverty Reduction Tools</a:t>
            </a:r>
          </a:p>
        </p:txBody>
      </p:sp>
    </p:spTree>
    <p:extLst>
      <p:ext uri="{BB962C8B-B14F-4D97-AF65-F5344CB8AC3E}">
        <p14:creationId xmlns:p14="http://schemas.microsoft.com/office/powerpoint/2010/main" val="2592326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526" y="253037"/>
            <a:ext cx="11123883" cy="117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is DES Participatin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+mj-cs"/>
              </a:rPr>
              <a:t>g in the COVID-19 Digital Access Taskforce?</a:t>
            </a:r>
            <a:endParaRPr lang="en-US" alt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45670" y="2432482"/>
            <a:ext cx="10854595" cy="450097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CAAs wanted to increase the economic prosperity of low-income communities</a:t>
            </a:r>
          </a:p>
          <a:p>
            <a:pPr marL="0" indent="0">
              <a:buClr>
                <a:srgbClr val="9E0000"/>
              </a:buClr>
              <a:buNone/>
            </a:pPr>
            <a:r>
              <a:rPr lang="en-US" altLang="en-US" sz="8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CAAs wanted to bring broadband to low-income individuals and communities</a:t>
            </a:r>
          </a:p>
          <a:p>
            <a:pPr marL="0" indent="0">
              <a:buClr>
                <a:srgbClr val="9E0000"/>
              </a:buClr>
              <a:buNone/>
            </a:pPr>
            <a:endParaRPr lang="en-US" altLang="en-US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CAAs are interested in partnering with anchor institutions and other broadband advocates</a:t>
            </a:r>
          </a:p>
          <a:p>
            <a:pPr marL="0" indent="0">
              <a:buClr>
                <a:srgbClr val="9E0000"/>
              </a:buClr>
              <a:buNone/>
            </a:pPr>
            <a:endParaRPr lang="en-US" altLang="en-US" sz="8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will serve as a catalyst between low-income consumers and communities, and broadband access</a:t>
            </a:r>
          </a:p>
          <a:p>
            <a:pPr marL="0" indent="0">
              <a:buClr>
                <a:srgbClr val="9E0000"/>
              </a:buClr>
              <a:buNone/>
            </a:pPr>
            <a:endParaRPr lang="en-US" altLang="en-US" sz="8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list of CAA contacts can be found at: https://des.az.gov/services/basic-needs/community-action-agencies</a:t>
            </a:r>
          </a:p>
          <a:p>
            <a:pPr marL="685800" lvl="2">
              <a:buClr>
                <a:srgbClr val="9E0000"/>
              </a:buClr>
            </a:pPr>
            <a:endParaRPr lang="en-US" alt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9B252-94FF-450A-A554-B2AEE505D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25" y="1034248"/>
            <a:ext cx="3291880" cy="13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8364"/>
      </p:ext>
    </p:extLst>
  </p:cSld>
  <p:clrMapOvr>
    <a:masterClrMapping/>
  </p:clrMapOvr>
  <p:transition spd="slow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48FA08-D02B-4D47-82CE-642F78A958C9}"/>
              </a:ext>
            </a:extLst>
          </p:cNvPr>
          <p:cNvSpPr txBox="1"/>
          <p:nvPr/>
        </p:nvSpPr>
        <p:spPr>
          <a:xfrm>
            <a:off x="2638425" y="117101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Andy Sinclair</a:t>
            </a:r>
          </a:p>
          <a:p>
            <a:pPr defTabSz="457200"/>
            <a:endParaRPr lang="en-US" sz="4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Arizona Department of Economic Security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 Community Action Programs and Services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 CAPS Capacity Development Coordinator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 602-542-2562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  asinclair@azdes.gov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408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7F94-1685-44D1-B47B-B87ECD32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52620" cy="884834"/>
          </a:xfrm>
        </p:spPr>
        <p:txBody>
          <a:bodyPr>
            <a:normAutofit/>
          </a:bodyPr>
          <a:lstStyle/>
          <a:p>
            <a:pPr algn="ctr"/>
            <a:r>
              <a:rPr lang="en-US" sz="3800" b="1" i="1" dirty="0">
                <a:latin typeface="+mn-lt"/>
              </a:rPr>
              <a:t>The War on Poverty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F9DDAF-E067-4B06-8CAC-5629556CB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86" t="15962" r="58721" b="20858"/>
          <a:stretch/>
        </p:blipFill>
        <p:spPr>
          <a:xfrm>
            <a:off x="1823766" y="1350629"/>
            <a:ext cx="8424784" cy="4496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DF9E5A-0AC6-4842-AB7C-B334B5E8048F}"/>
              </a:ext>
            </a:extLst>
          </p:cNvPr>
          <p:cNvSpPr txBox="1"/>
          <p:nvPr/>
        </p:nvSpPr>
        <p:spPr>
          <a:xfrm>
            <a:off x="2025102" y="6115575"/>
            <a:ext cx="842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Source: U.S. Census Bureau, Current Population Survey, 1960 to 2018 Annual Social and Economic Supplements.</a:t>
            </a:r>
          </a:p>
        </p:txBody>
      </p:sp>
    </p:spTree>
    <p:extLst>
      <p:ext uri="{BB962C8B-B14F-4D97-AF65-F5344CB8AC3E}">
        <p14:creationId xmlns:p14="http://schemas.microsoft.com/office/powerpoint/2010/main" val="92409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A09E9-9A2E-408F-9511-CCA42B87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77" y="1087215"/>
            <a:ext cx="7893844" cy="13140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0B5E1C-E12B-4660-9DDD-D34622B75DF6}"/>
              </a:ext>
            </a:extLst>
          </p:cNvPr>
          <p:cNvSpPr/>
          <p:nvPr/>
        </p:nvSpPr>
        <p:spPr>
          <a:xfrm>
            <a:off x="2785694" y="2511383"/>
            <a:ext cx="662060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U.S. poverty rate is 11.4%</a:t>
            </a:r>
          </a:p>
          <a:p>
            <a:pPr algn="ctr" defTabSz="685800"/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Arizona’s poverty rate is 13.50%</a:t>
            </a:r>
          </a:p>
          <a:p>
            <a:pPr defTabSz="685800"/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Countywide poverty rates (2019 U.S. Census)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1C740-03B2-4F4E-985A-0ECD29B50C2F}"/>
              </a:ext>
            </a:extLst>
          </p:cNvPr>
          <p:cNvSpPr txBox="1"/>
          <p:nvPr/>
        </p:nvSpPr>
        <p:spPr>
          <a:xfrm>
            <a:off x="5151374" y="4168054"/>
            <a:ext cx="193211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Greenlee       9.3%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Paz          22.1%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Maricopa    12.2%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Mohave      16.0%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Navajo        25.2%</a:t>
            </a:r>
          </a:p>
          <a:p>
            <a:pPr marL="685800" lvl="2" defTabSz="685800"/>
            <a:endParaRPr lang="en-US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77F71-39FE-4A9F-BE77-DCB213E6D58F}"/>
              </a:ext>
            </a:extLst>
          </p:cNvPr>
          <p:cNvSpPr txBox="1"/>
          <p:nvPr/>
        </p:nvSpPr>
        <p:spPr>
          <a:xfrm>
            <a:off x="8051463" y="4168054"/>
            <a:ext cx="199145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Pima              14.0%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Pinal              12.1%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Santa Cruz    18.8%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Yavapai          12.0%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Yuma             20.4%</a:t>
            </a:r>
          </a:p>
          <a:p>
            <a:pPr marL="685800" lvl="2" defTabSz="685800"/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A0282-443C-4BA3-925C-A9DF5645016B}"/>
              </a:ext>
            </a:extLst>
          </p:cNvPr>
          <p:cNvSpPr txBox="1"/>
          <p:nvPr/>
        </p:nvSpPr>
        <p:spPr>
          <a:xfrm>
            <a:off x="2149076" y="4168053"/>
            <a:ext cx="1932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Apache       33.4%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Cochise       16.6%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Coconino    15.9%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Gila              21.1% Graham       20.1%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9758E-1D86-4EAD-9BCB-C77FD066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6CE329-FA4B-405E-A3B9-F7259B3195F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96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6191F-AEB3-44DE-9474-00B27CF7F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53" y="1422797"/>
            <a:ext cx="4419600" cy="5420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E5B745-3591-4074-80EE-F2FAA99A7DCF}"/>
              </a:ext>
            </a:extLst>
          </p:cNvPr>
          <p:cNvSpPr/>
          <p:nvPr/>
        </p:nvSpPr>
        <p:spPr>
          <a:xfrm>
            <a:off x="210402" y="218365"/>
            <a:ext cx="9120030" cy="1146412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11 Community Action Agencies (CAAs) Serve All 15 Arizona Counties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C6F7A2-0446-4F58-BC19-973E8A775B9B}"/>
              </a:ext>
            </a:extLst>
          </p:cNvPr>
          <p:cNvSpPr/>
          <p:nvPr/>
        </p:nvSpPr>
        <p:spPr>
          <a:xfrm>
            <a:off x="210401" y="1611266"/>
            <a:ext cx="3398292" cy="727879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Arizona Council of Governments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EB080F-B39E-46C8-A782-47151C8355B2}"/>
              </a:ext>
            </a:extLst>
          </p:cNvPr>
          <p:cNvSpPr/>
          <p:nvPr/>
        </p:nvSpPr>
        <p:spPr>
          <a:xfrm>
            <a:off x="210401" y="2547582"/>
            <a:ext cx="3398292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Glendale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049680-96A9-4E88-BC03-B7111CBB6778}"/>
              </a:ext>
            </a:extLst>
          </p:cNvPr>
          <p:cNvSpPr/>
          <p:nvPr/>
        </p:nvSpPr>
        <p:spPr>
          <a:xfrm>
            <a:off x="210401" y="3407598"/>
            <a:ext cx="3398292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Phoenix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20CD66-3193-43C1-B212-FB78D2963960}"/>
              </a:ext>
            </a:extLst>
          </p:cNvPr>
          <p:cNvSpPr/>
          <p:nvPr/>
        </p:nvSpPr>
        <p:spPr>
          <a:xfrm>
            <a:off x="210401" y="4250554"/>
            <a:ext cx="3398292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CAN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5A4DF1-4F39-491B-804F-51A62DE6CE07}"/>
              </a:ext>
            </a:extLst>
          </p:cNvPr>
          <p:cNvSpPr/>
          <p:nvPr/>
        </p:nvSpPr>
        <p:spPr>
          <a:xfrm>
            <a:off x="210401" y="5102817"/>
            <a:ext cx="3398292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Maricopa County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DA813A-1710-4812-97F6-E422CDE4E41B}"/>
              </a:ext>
            </a:extLst>
          </p:cNvPr>
          <p:cNvSpPr/>
          <p:nvPr/>
        </p:nvSpPr>
        <p:spPr>
          <a:xfrm>
            <a:off x="210401" y="5984543"/>
            <a:ext cx="3398292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Pima County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AB7898-8488-4A1B-B0B3-D71A067F00E5}"/>
              </a:ext>
            </a:extLst>
          </p:cNvPr>
          <p:cNvSpPr/>
          <p:nvPr/>
        </p:nvSpPr>
        <p:spPr>
          <a:xfrm>
            <a:off x="8592413" y="1670198"/>
            <a:ext cx="3398292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Coconino County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3DB8FB-76DC-4678-8201-80B5A943AF2C}"/>
              </a:ext>
            </a:extLst>
          </p:cNvPr>
          <p:cNvSpPr/>
          <p:nvPr/>
        </p:nvSpPr>
        <p:spPr>
          <a:xfrm>
            <a:off x="8592413" y="2671133"/>
            <a:ext cx="3398292" cy="824553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Arizona Council of Governments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F18F80-1941-4DD7-B46C-3478787A6C24}"/>
              </a:ext>
            </a:extLst>
          </p:cNvPr>
          <p:cNvSpPr/>
          <p:nvPr/>
        </p:nvSpPr>
        <p:spPr>
          <a:xfrm>
            <a:off x="8583307" y="3844427"/>
            <a:ext cx="3398292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 County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EF2C4D-07B9-427B-95FB-3AE26BB4BC67}"/>
              </a:ext>
            </a:extLst>
          </p:cNvPr>
          <p:cNvSpPr/>
          <p:nvPr/>
        </p:nvSpPr>
        <p:spPr>
          <a:xfrm>
            <a:off x="8592413" y="4808660"/>
            <a:ext cx="3398292" cy="824553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Action Human Resources Agency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295BA-C39B-49E5-854E-912C61F4E096}"/>
              </a:ext>
            </a:extLst>
          </p:cNvPr>
          <p:cNvSpPr/>
          <p:nvPr/>
        </p:nvSpPr>
        <p:spPr>
          <a:xfrm>
            <a:off x="8592413" y="5909478"/>
            <a:ext cx="3398292" cy="725608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Southeastern Arizona Community Action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533F2-CF0D-4165-87A1-ECF3706C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9922-1CD9-4936-B62E-5FFB8A7A7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0FEDF-8614-43A8-BEE5-B440ECD72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67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897B50-322C-4C0D-A933-E470DA177331}"/>
              </a:ext>
            </a:extLst>
          </p:cNvPr>
          <p:cNvSpPr/>
          <p:nvPr/>
        </p:nvSpPr>
        <p:spPr>
          <a:xfrm>
            <a:off x="210402" y="218365"/>
            <a:ext cx="5885598" cy="1146412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Why CAAs are Unique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0A1AD5-54DB-4161-B9A9-A8480CC28902}"/>
              </a:ext>
            </a:extLst>
          </p:cNvPr>
          <p:cNvSpPr/>
          <p:nvPr/>
        </p:nvSpPr>
        <p:spPr>
          <a:xfrm>
            <a:off x="405238" y="1476511"/>
            <a:ext cx="11381524" cy="25340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Most poverty-related organizations target specific types of need;</a:t>
            </a:r>
          </a:p>
          <a:p>
            <a:pPr algn="ctr"/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whereas</a:t>
            </a: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Community Action Agencies work to address any number of local needs through a comprehensive approach including partnerships with other community organizations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73AE8F95-4B6E-4A87-8F14-429A8EDCB1B3}"/>
              </a:ext>
            </a:extLst>
          </p:cNvPr>
          <p:cNvSpPr/>
          <p:nvPr/>
        </p:nvSpPr>
        <p:spPr>
          <a:xfrm>
            <a:off x="405238" y="4246473"/>
            <a:ext cx="11381524" cy="10457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CAAs are permanently designated by States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73AE8F95-4B6E-4A87-8F14-429A8EDCB1B3}"/>
              </a:ext>
            </a:extLst>
          </p:cNvPr>
          <p:cNvSpPr/>
          <p:nvPr/>
        </p:nvSpPr>
        <p:spPr>
          <a:xfrm>
            <a:off x="405238" y="5644280"/>
            <a:ext cx="11381524" cy="10457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CAAs’ governing boards consist of diverse sectors in the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C4A1E-CD4B-47F4-9DEB-B2512321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9922-1CD9-4936-B62E-5FFB8A7A77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962BF-0E23-4755-AB8B-0AE10A5C2E45}"/>
              </a:ext>
            </a:extLst>
          </p:cNvPr>
          <p:cNvSpPr/>
          <p:nvPr/>
        </p:nvSpPr>
        <p:spPr>
          <a:xfrm>
            <a:off x="210401" y="218365"/>
            <a:ext cx="10194228" cy="1146412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Key Elements of Community Action Agencies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CBA177-4BC0-4587-953E-C265CB94E45F}"/>
              </a:ext>
            </a:extLst>
          </p:cNvPr>
          <p:cNvSpPr/>
          <p:nvPr/>
        </p:nvSpPr>
        <p:spPr>
          <a:xfrm>
            <a:off x="210400" y="2061472"/>
            <a:ext cx="5242546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solutions for local needs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7F7E70-C35A-4208-A1BB-3A75C16D31BE}"/>
              </a:ext>
            </a:extLst>
          </p:cNvPr>
          <p:cNvSpPr/>
          <p:nvPr/>
        </p:nvSpPr>
        <p:spPr>
          <a:xfrm>
            <a:off x="210400" y="3192256"/>
            <a:ext cx="5342907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feasible participation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E696E9-4B46-4262-833F-CF70AF90F95B}"/>
              </a:ext>
            </a:extLst>
          </p:cNvPr>
          <p:cNvSpPr/>
          <p:nvPr/>
        </p:nvSpPr>
        <p:spPr>
          <a:xfrm>
            <a:off x="210400" y="4323040"/>
            <a:ext cx="5242545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management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C0F16B-A9BD-4C58-A3AF-6DDD89DC5AB0}"/>
              </a:ext>
            </a:extLst>
          </p:cNvPr>
          <p:cNvSpPr/>
          <p:nvPr/>
        </p:nvSpPr>
        <p:spPr>
          <a:xfrm>
            <a:off x="210401" y="5453824"/>
            <a:ext cx="5242544" cy="655092"/>
          </a:xfrm>
          <a:prstGeom prst="roundRect">
            <a:avLst/>
          </a:prstGeom>
          <a:solidFill>
            <a:srgbClr val="3C4FC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and partnerships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EEA677-475F-454C-9661-187E740E2DF0}"/>
              </a:ext>
            </a:extLst>
          </p:cNvPr>
          <p:cNvGrpSpPr/>
          <p:nvPr/>
        </p:nvGrpSpPr>
        <p:grpSpPr>
          <a:xfrm>
            <a:off x="6626806" y="1735645"/>
            <a:ext cx="4833673" cy="4795311"/>
            <a:chOff x="6724342" y="1881949"/>
            <a:chExt cx="4833673" cy="47953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8D4CA6-7F48-47DA-A25D-9205A45CE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342" y="1881949"/>
              <a:ext cx="4833673" cy="479531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8A1D72-3721-40F4-85DB-8C8E8907AFE8}"/>
                </a:ext>
              </a:extLst>
            </p:cNvPr>
            <p:cNvSpPr txBox="1"/>
            <p:nvPr/>
          </p:nvSpPr>
          <p:spPr>
            <a:xfrm>
              <a:off x="7019216" y="3302197"/>
              <a:ext cx="2170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Community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24D33D-0489-4DAA-90F1-87B7FFD8AE46}"/>
                </a:ext>
              </a:extLst>
            </p:cNvPr>
            <p:cNvSpPr txBox="1"/>
            <p:nvPr/>
          </p:nvSpPr>
          <p:spPr>
            <a:xfrm>
              <a:off x="9572754" y="3302197"/>
              <a:ext cx="1422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Agency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1C389F-5185-4819-9026-F74A36261567}"/>
                </a:ext>
              </a:extLst>
            </p:cNvPr>
            <p:cNvSpPr txBox="1"/>
            <p:nvPr/>
          </p:nvSpPr>
          <p:spPr>
            <a:xfrm>
              <a:off x="7898612" y="5307220"/>
              <a:ext cx="2670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Private Sector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6E5E266-C24E-43B8-BD68-FA6F40829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81" y="1364777"/>
            <a:ext cx="5270321" cy="54223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594376-8E42-4174-B51C-5A4942D7F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9" y="1481394"/>
            <a:ext cx="5522673" cy="5307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9E3565-DF67-4873-96D0-BE05692C2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81" y="1446770"/>
            <a:ext cx="5522675" cy="5307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71BFD-3851-4FB5-A0E3-1680C4D1C6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60" y="1446601"/>
            <a:ext cx="5498839" cy="5294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D56F7-2D41-4976-A986-D53026F54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25" y="1474023"/>
            <a:ext cx="5498839" cy="5294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F632D-A5FA-4726-B92F-F99F6A275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24" y="1460425"/>
            <a:ext cx="5522675" cy="5297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41DD83-E5E6-443C-8F49-A5FDF43AF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30" y="1479475"/>
            <a:ext cx="5522674" cy="52825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6EB6C-8151-409F-AA28-3B18219F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9922-1CD9-4936-B62E-5FFB8A7A77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070AB7-3ABB-4C22-9212-886EDD0B8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5012" y="1837678"/>
            <a:ext cx="10393903" cy="2929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Low-Income Home Energy Assistance Program (LIHEAP) </a:t>
            </a:r>
          </a:p>
          <a:p>
            <a:pPr lvl="1"/>
            <a:r>
              <a:rPr lang="en-US" dirty="0"/>
              <a:t>Funds are administered by CAAs</a:t>
            </a:r>
          </a:p>
          <a:p>
            <a:pPr lvl="2"/>
            <a:r>
              <a:rPr lang="en-US" sz="2400" dirty="0"/>
              <a:t>Funds are used for consumer utility and housing emergencies</a:t>
            </a:r>
          </a:p>
          <a:p>
            <a:pPr lvl="3"/>
            <a:r>
              <a:rPr lang="en-US" sz="2400" dirty="0"/>
              <a:t>Utility payments and deposits</a:t>
            </a:r>
          </a:p>
          <a:p>
            <a:pPr lvl="3"/>
            <a:r>
              <a:rPr lang="en-US" sz="2400" dirty="0"/>
              <a:t>Utility shut-off prevention</a:t>
            </a:r>
          </a:p>
          <a:p>
            <a:pPr lvl="3"/>
            <a:r>
              <a:rPr lang="en-US" sz="2400" dirty="0"/>
              <a:t>Rent and deposits</a:t>
            </a:r>
          </a:p>
          <a:p>
            <a:pPr lvl="3"/>
            <a:r>
              <a:rPr lang="en-US" sz="2400" dirty="0"/>
              <a:t>Eviction prevention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257444-8CC0-4980-9087-438635F3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LIHEAP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7078A-7312-49F0-9636-881FAF6A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819A-362F-4D67-99DD-581109A4B0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4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070AB7-3ABB-4C22-9212-886EDD0B8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5012" y="1407380"/>
            <a:ext cx="10393903" cy="5295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Community Service Block Grants (CSBG)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Funds are administered by CAAs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Provides assistance to state and local communities for the purpose of:</a:t>
            </a:r>
          </a:p>
          <a:p>
            <a:pPr lvl="2"/>
            <a:r>
              <a:rPr lang="en-US" sz="2400" dirty="0"/>
              <a:t>Reducing poverty</a:t>
            </a:r>
          </a:p>
          <a:p>
            <a:pPr lvl="2"/>
            <a:r>
              <a:rPr lang="en-US" sz="2400" dirty="0"/>
              <a:t>Revitalizing low-income communities</a:t>
            </a:r>
          </a:p>
          <a:p>
            <a:pPr lvl="2"/>
            <a:r>
              <a:rPr lang="en-US" sz="2400" dirty="0"/>
              <a:t>Empowerment of low-income families and individuals to become fully self-sufficient</a:t>
            </a:r>
          </a:p>
          <a:p>
            <a:pPr marL="914400" lvl="2" indent="0">
              <a:buNone/>
            </a:pPr>
            <a:endParaRPr lang="en-US" sz="800" dirty="0"/>
          </a:p>
          <a:p>
            <a:pPr lvl="1"/>
            <a:r>
              <a:rPr lang="en-US" dirty="0"/>
              <a:t>CSBG funds are designed to serve as a catalyst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For every $1 of CSBG funding, Arizona’s CAAs leveraged $29.64 from federal, state, local and private 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257444-8CC0-4980-9087-438635F3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CSBG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7078A-7312-49F0-9636-881FAF6A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819A-362F-4D67-99DD-581109A4B0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7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526" y="253037"/>
            <a:ext cx="11123883" cy="117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is DES Participatin</a:t>
            </a:r>
            <a:r>
              <a:rPr lang="en-US" altLang="en-US" dirty="0">
                <a:solidFill>
                  <a:schemeClr val="tx1"/>
                </a:solidFill>
                <a:latin typeface="+mj-lt"/>
                <a:cs typeface="+mj-cs"/>
              </a:rPr>
              <a:t>g in the COVID-19 Digital Access Taskforce?</a:t>
            </a:r>
            <a:endParaRPr lang="en-US" alt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3525" y="1777339"/>
            <a:ext cx="11123883" cy="539581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Clr>
                <a:srgbClr val="9E0000"/>
              </a:buClr>
            </a:pPr>
            <a:r>
              <a:rPr lang="en-US" altLang="en-US" sz="2600" dirty="0"/>
              <a:t>Over 982,600 Arizona residents </a:t>
            </a: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13.50% live in poverty</a:t>
            </a:r>
          </a:p>
          <a:p>
            <a:pPr marL="0">
              <a:buClr>
                <a:srgbClr val="9E0000"/>
              </a:buClr>
            </a:pPr>
            <a:endParaRPr lang="en-US" sz="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Nearly 13% of Arizonans do not have access to high-speed internet</a:t>
            </a:r>
          </a:p>
          <a:p>
            <a:pPr marL="342900" lvl="1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Resulting in limited access to:</a:t>
            </a:r>
          </a:p>
          <a:p>
            <a:pPr marL="685800" lvl="2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marL="685800" lvl="2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Employment</a:t>
            </a:r>
          </a:p>
          <a:p>
            <a:pPr marL="685800" lvl="2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Health care</a:t>
            </a:r>
          </a:p>
          <a:p>
            <a:pPr marL="685800" lvl="2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</a:p>
          <a:p>
            <a:pPr marL="685800" lvl="2">
              <a:buClr>
                <a:srgbClr val="9E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  <a:p>
            <a:pPr marL="514350" lvl="2" indent="0">
              <a:buClr>
                <a:srgbClr val="9E0000"/>
              </a:buClr>
              <a:buNone/>
            </a:pPr>
            <a:endParaRPr lang="en-US" altLang="en-US" sz="9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buClr>
                <a:srgbClr val="9E0000"/>
              </a:buClr>
            </a:pPr>
            <a:endParaRPr lang="en-US" altLang="en-US" sz="8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E0000"/>
              </a:buClr>
              <a:buNone/>
            </a:pPr>
            <a:endParaRPr lang="en-US" altLang="en-US" sz="2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buClr>
                <a:srgbClr val="9E0000"/>
              </a:buClr>
            </a:pPr>
            <a:endParaRPr lang="en-US" alt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9B252-94FF-450A-A554-B2AEE505D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80" y="3321682"/>
            <a:ext cx="3291880" cy="13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2574"/>
      </p:ext>
    </p:extLst>
  </p:cSld>
  <p:clrMapOvr>
    <a:masterClrMapping/>
  </p:clrMapOvr>
  <p:transition spd="slow" advTm="10000"/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753</Words>
  <Application>Microsoft Office PowerPoint</Application>
  <PresentationFormat>Widescreen</PresentationFormat>
  <Paragraphs>135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Perpetua</vt:lpstr>
      <vt:lpstr>1_Office Theme</vt:lpstr>
      <vt:lpstr>2_Office Theme</vt:lpstr>
      <vt:lpstr>Arizona Department of  Economic Security   Poverty Reduction Tools</vt:lpstr>
      <vt:lpstr>The War on Poverty</vt:lpstr>
      <vt:lpstr>PowerPoint Presentation</vt:lpstr>
      <vt:lpstr>PowerPoint Presentation</vt:lpstr>
      <vt:lpstr>PowerPoint Presentation</vt:lpstr>
      <vt:lpstr>PowerPoint Presentation</vt:lpstr>
      <vt:lpstr> LIHEAP </vt:lpstr>
      <vt:lpstr> CSBG </vt:lpstr>
      <vt:lpstr>Why is DES Participating in the COVID-19 Digital Access Taskforce?</vt:lpstr>
      <vt:lpstr>Why is DES Participating in the COVID-19 Digital Access Taskforce?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Sinclair, Andrew</dc:creator>
  <cp:lastModifiedBy>Sinclair, Andrew</cp:lastModifiedBy>
  <cp:revision>8</cp:revision>
  <dcterms:created xsi:type="dcterms:W3CDTF">2021-12-01T16:27:33Z</dcterms:created>
  <dcterms:modified xsi:type="dcterms:W3CDTF">2021-12-03T15:22:32Z</dcterms:modified>
</cp:coreProperties>
</file>